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5"/>
  </p:notesMasterIdLst>
  <p:sldIdLst>
    <p:sldId id="258" r:id="rId2"/>
    <p:sldId id="346" r:id="rId3"/>
    <p:sldId id="388" r:id="rId4"/>
    <p:sldId id="261" r:id="rId5"/>
    <p:sldId id="337" r:id="rId6"/>
    <p:sldId id="338" r:id="rId7"/>
    <p:sldId id="336" r:id="rId8"/>
    <p:sldId id="345" r:id="rId9"/>
    <p:sldId id="328" r:id="rId10"/>
    <p:sldId id="327" r:id="rId11"/>
    <p:sldId id="342" r:id="rId12"/>
    <p:sldId id="306" r:id="rId13"/>
    <p:sldId id="363" r:id="rId14"/>
    <p:sldId id="350" r:id="rId15"/>
    <p:sldId id="330" r:id="rId16"/>
    <p:sldId id="343" r:id="rId17"/>
    <p:sldId id="364" r:id="rId18"/>
    <p:sldId id="365" r:id="rId19"/>
    <p:sldId id="331" r:id="rId20"/>
    <p:sldId id="389" r:id="rId21"/>
    <p:sldId id="395" r:id="rId22"/>
    <p:sldId id="339" r:id="rId23"/>
    <p:sldId id="341" r:id="rId24"/>
    <p:sldId id="396" r:id="rId25"/>
    <p:sldId id="351" r:id="rId26"/>
    <p:sldId id="371" r:id="rId27"/>
    <p:sldId id="370" r:id="rId28"/>
    <p:sldId id="397" r:id="rId29"/>
    <p:sldId id="372" r:id="rId30"/>
    <p:sldId id="373" r:id="rId31"/>
    <p:sldId id="374" r:id="rId32"/>
    <p:sldId id="377" r:id="rId33"/>
    <p:sldId id="375" r:id="rId34"/>
    <p:sldId id="376" r:id="rId35"/>
    <p:sldId id="378" r:id="rId36"/>
    <p:sldId id="379" r:id="rId37"/>
    <p:sldId id="381" r:id="rId38"/>
    <p:sldId id="382" r:id="rId39"/>
    <p:sldId id="299" r:id="rId40"/>
    <p:sldId id="290" r:id="rId41"/>
    <p:sldId id="291" r:id="rId42"/>
    <p:sldId id="340" r:id="rId43"/>
    <p:sldId id="383" r:id="rId44"/>
    <p:sldId id="384" r:id="rId45"/>
    <p:sldId id="347" r:id="rId46"/>
    <p:sldId id="348" r:id="rId47"/>
    <p:sldId id="385" r:id="rId48"/>
    <p:sldId id="386" r:id="rId49"/>
    <p:sldId id="387" r:id="rId50"/>
    <p:sldId id="349" r:id="rId51"/>
    <p:sldId id="283" r:id="rId52"/>
    <p:sldId id="284" r:id="rId53"/>
    <p:sldId id="266" r:id="rId54"/>
    <p:sldId id="293" r:id="rId55"/>
    <p:sldId id="368" r:id="rId56"/>
    <p:sldId id="380" r:id="rId57"/>
    <p:sldId id="390" r:id="rId58"/>
    <p:sldId id="356" r:id="rId59"/>
    <p:sldId id="391" r:id="rId60"/>
    <p:sldId id="344" r:id="rId61"/>
    <p:sldId id="394" r:id="rId62"/>
    <p:sldId id="392" r:id="rId63"/>
    <p:sldId id="393" r:id="rId6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4"/>
    <p:restoredTop sz="96234"/>
  </p:normalViewPr>
  <p:slideViewPr>
    <p:cSldViewPr snapToGrid="0">
      <p:cViewPr varScale="1">
        <p:scale>
          <a:sx n="97" d="100"/>
          <a:sy n="97" d="100"/>
        </p:scale>
        <p:origin x="224" y="44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04.09.24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51.png"/><Relationship Id="rId4" Type="http://schemas.openxmlformats.org/officeDocument/2006/relationships/image" Target="../media/image190.png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750" y="2088711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236759" y="423789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60750" y="5288321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630121" y="2815639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9349197" y="3915745"/>
            <a:ext cx="689054" cy="129191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Future:</a:t>
            </a:r>
          </a:p>
          <a:p>
            <a:r>
              <a:rPr lang="en-DE" dirty="0"/>
              <a:t>Measure prompt neutrinos</a:t>
            </a:r>
          </a:p>
          <a:p>
            <a:r>
              <a:rPr lang="en-DE" dirty="0"/>
              <a:t>Combined muon and neutrino fit 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D2-1B5D-112B-18A6-CF1559E5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AFC6-3BD2-8219-4EFE-BA483D6C3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4BC-A541-51AA-A60E-C92A3A9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9F93-ECFF-3D5A-D95B-80364323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083BB-849A-88C2-B55C-3DD961D3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explain machine learning approach – how do CNNs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267A4-FE7D-3184-9444-1042D82F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also use figure for dnn_reco framework</a:t>
            </a:r>
          </a:p>
          <a:p>
            <a:r>
              <a:rPr lang="en-DE" dirty="0"/>
              <a:t>explain uncertainty estimation!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DDDB1-FF3C-D0B0-5879-2CE6B3D37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F7283-E762-0E02-B594-28DC5C3E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02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69A-372A-0280-09B1-DD58B62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-- General aspects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F8AC-10AB-8996-65B5-F4A69C44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and how shall </a:t>
            </a:r>
            <a:r>
              <a:rPr lang="en-GB" dirty="0"/>
              <a:t>I</a:t>
            </a:r>
            <a:r>
              <a:rPr lang="en-DE" dirty="0"/>
              <a:t> define my motivation? </a:t>
            </a:r>
          </a:p>
          <a:p>
            <a:pPr lvl="1"/>
            <a:r>
              <a:rPr lang="en-DE" dirty="0"/>
              <a:t>focus only on prompt muons? also neutrinos? </a:t>
            </a:r>
          </a:p>
          <a:p>
            <a:pPr lvl="1"/>
            <a:r>
              <a:rPr lang="en-DE" dirty="0"/>
              <a:t>muon puzzle? – </a:t>
            </a:r>
            <a:r>
              <a:rPr lang="en-GB" dirty="0"/>
              <a:t>I</a:t>
            </a:r>
            <a:r>
              <a:rPr lang="en-DE" dirty="0"/>
              <a:t> can also add slides from backup to motivation to explain that the pion-kaon ratio is important</a:t>
            </a:r>
          </a:p>
          <a:p>
            <a:pPr lvl="2"/>
            <a:r>
              <a:rPr lang="en-DE" dirty="0"/>
              <a:t>combined fit with neutrinos is planned </a:t>
            </a:r>
          </a:p>
          <a:p>
            <a:pPr lvl="1"/>
            <a:r>
              <a:rPr lang="en-DE" dirty="0"/>
              <a:t>understanding the cosmic ray flux </a:t>
            </a:r>
          </a:p>
          <a:p>
            <a:r>
              <a:rPr lang="en-DE" dirty="0"/>
              <a:t>address questions mentioned by dennis in his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3104-59D9-FC5D-C9FC-47A91E3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03435-03C9-A806-2848-B66102EF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reconstructions: DNN vs. SplineMPE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455347"/>
            <a:ext cx="7139192" cy="3511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9" y="1490546"/>
            <a:ext cx="4866418" cy="3631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44688" y="2104853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1081088" y="1827854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8E826-8C94-6EF3-35A4-41AAE5B99DA0}"/>
              </a:ext>
            </a:extLst>
          </p:cNvPr>
          <p:cNvSpPr txBox="1"/>
          <p:nvPr/>
        </p:nvSpPr>
        <p:spPr>
          <a:xfrm>
            <a:off x="10730071" y="238208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DNN: ~6ms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588C-A655-D2E7-DDD7-28BD1C1AF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6814-890A-0266-54C3-E0E1E1C81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ACB9-2D75-16B2-E9AF-D7119E67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F4B5-40F0-6B5D-3E7B-0C41980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9AC-7FE7-B543-B35D-7D3D73F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F5E5-CA7F-BAAE-34CB-75C92E64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1EFA-52AC-D53C-D0F9-34015EAB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E5BCD6-0709-AC72-94A7-35053EC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582"/>
            <a:ext cx="5740400" cy="42799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CF0EAD-5123-FFC8-F56D-55C592D5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" y="1017582"/>
            <a:ext cx="5740400" cy="424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410F-A73A-F4EB-3843-185986AB2112}"/>
              </a:ext>
            </a:extLst>
          </p:cNvPr>
          <p:cNvSpPr txBox="1"/>
          <p:nvPr/>
        </p:nvSpPr>
        <p:spPr>
          <a:xfrm>
            <a:off x="1884045" y="5542507"/>
            <a:ext cx="8423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/>
              <a:t>HighQFilter: removes more horizontal events </a:t>
            </a:r>
            <a:r>
              <a:rPr lang="en-DE" sz="1400" dirty="0">
                <a:sym typeface="Wingdings" pitchFamily="2" charset="2"/>
              </a:rPr>
              <a:t> muons travel large distances, not enough energy left to pass </a:t>
            </a:r>
            <a:br>
              <a:rPr lang="en-DE" sz="1400" dirty="0">
                <a:sym typeface="Wingdings" pitchFamily="2" charset="2"/>
              </a:rPr>
            </a:br>
            <a:r>
              <a:rPr lang="en-DE" sz="1400" dirty="0"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400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39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0FD-83CD-BF81-872E-2306143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500 TeV bundle cut at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F1EC5-EC7C-0ADD-8124-55AE91AE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3C73-4A3B-9FD2-25AA-735CF11C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AB89-B81E-586C-619E-35585578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39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BE7-1FDF-AD53-7696-77A1CE6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level4: add dnn reconstructions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1E-24AF-8BF8-0DEC-D030EB80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Network 1: Energy </a:t>
            </a:r>
          </a:p>
          <a:p>
            <a:r>
              <a:rPr lang="en-DE" dirty="0"/>
              <a:t>Network 2: Track geometry </a:t>
            </a:r>
          </a:p>
          <a:p>
            <a:r>
              <a:rPr lang="en-DE" dirty="0"/>
              <a:t>Network 3: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5E47-B449-52AF-5678-02DB364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DC6A-05A5-5417-6CCE-5006D25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148-D522-2426-33D9-51DF714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To-Do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8AF-F5D6-BEFA-0EC1-5ADAFC81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re-create/update level3 bundle energy at surface plots 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get effective area for muon flux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 muon flux with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check/run unfolding with systematics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11C-03C3-495C-4573-6525A2B7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4DC8C-6FCD-7171-6892-7692280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D297-02BE-A55A-2AE7-E36B21C6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CF75-CE41-D3E6-5161-AF9C29BB5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data-mc plots for several variables </a:t>
            </a:r>
          </a:p>
          <a:p>
            <a:pPr lvl="1"/>
            <a:r>
              <a:rPr lang="en-DE" dirty="0"/>
              <a:t>cos(zenith), azimuth, muon energy entry/surface, bundle energy entry/surface, vertex xyz, length</a:t>
            </a:r>
          </a:p>
          <a:p>
            <a:pPr lvl="1"/>
            <a:r>
              <a:rPr lang="en-DE" dirty="0"/>
              <a:t>show only H4a and GSF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697E5-3854-A9FD-4F45-BDC848E5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55A16-6ECF-7655-256E-48BC7B62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4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C19B-7CAE-3069-BED8-E05FFA91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</a:t>
            </a:r>
          </a:p>
        </p:txBody>
      </p:sp>
      <p:pic>
        <p:nvPicPr>
          <p:cNvPr id="7" name="Content Placeholder 6" descr="A graph of data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0FB5396-2FB9-8DFC-610D-21D392EA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11BB-B7F4-A730-1D8E-1CBD428A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ED378-A587-3225-C56E-8359917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A70CC752-74BF-1EE9-1636-66DEF981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49B-BE72-AC9B-0F20-F92D44F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Cos(zenith)</a:t>
            </a:r>
          </a:p>
        </p:txBody>
      </p:sp>
      <p:pic>
        <p:nvPicPr>
          <p:cNvPr id="7" name="Content Placeholder 6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16418469-BAD9-67D3-A2F8-E612FE5B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23B0-8246-66AA-B80F-0A517520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1F7-8B39-818B-0032-B335676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ED33899B-0B73-B6F4-7EF8-E686BB38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C58-D0BB-23E6-C47A-E14574BC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AF13-0801-E93E-5536-F1307CB4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2D71-0E66-BEB8-BBCD-95343D44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8D289A-4B87-5197-2BEF-990C4E912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561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AD6-26AE-EEFA-BD79-899E047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C1300-2B08-A245-D210-E05714CD7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5B53B-FBBA-1FD4-104F-DF476B7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7C04-AAF6-A820-D0B6-BB3EFED7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893-B78B-7842-9D53-E8A96CF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vertex xyz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536FA-C62E-E65A-9C83-56EC72DBE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212-939D-DCAE-221B-3AFBACC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E846-A708-E02A-BDB7-31E0FD9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57DE-965B-224B-C06E-17CFD7E3C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Propagation length total and in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56C1D-245A-4927-6386-E45C56387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E359-8217-4E6F-C088-3EE17DFDD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54FF7-29AF-CBA8-F7CA-E5CAA3F9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72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6CBF-FA70-1865-130A-0545736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level5 energy at surface </a:t>
            </a:r>
            <a:r>
              <a:rPr lang="en-DE" dirty="0">
                <a:sym typeface="Wingdings" pitchFamily="2" charset="2"/>
              </a:rPr>
              <a:t> neutrino cut removed neutrinos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22DA1-FA74-E889-16C3-104B5866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very horizontal events (neutrinos) are estimated to be very high-energetic bundles/muons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7411-D5E4-F375-C5F4-1922616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D10C-179A-1EB4-2C40-4F0333C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08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47CB-6AA6-BB51-9899-C81AFDA14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0378-06E2-8C38-074F-047985A6A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9E16-E539-4663-F2FE-F80B6A89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84FE-8F3E-3F17-FC40-5B64069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3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9091-127F-32DD-C512-17CE17E5B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nice picture of particle accelerator like black hole etc.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B648-5A44-09A6-2153-622DCABA2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98EB-B8F0-3372-0163-7EC4075F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78CF6-B348-AE36-40F3-C0D298694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57F4-7902-ECA6-6A7A-1A308E4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4EF-916B-B9BF-9607-285CFACF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9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D7C-C343-0BD6-B3BA-B00F1661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event 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6F779-F1E7-B5EB-40E2-B2498DB4F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CEAC-BE6C-E75A-3B6A-FCD3F7D3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34E5-34A2-D657-1849-F8E867F8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8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568-3579-DDB7-6527-6EB5892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/ calculate effective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06F-9068-7EBE-B256-FD9CA5B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9F9C-6904-5855-4622-6CA95002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2C19-CF7F-A286-BA61-7AE5969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8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EC55B-0991-D050-47C7-39B41B2F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30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E8A-C17F-09B5-33F3-A410952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with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2D1-7831-AB56-56EF-94741D6F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5324-385B-AC0E-F4B2-4E0895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801F-397B-1824-A5C9-CC6ECCEC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6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60F-CAFA-0FCA-62C9-C4AD34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5CF5-F318-528E-220D-FFD12578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0735-50F9-A97A-09AA-D6D6B74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95DEF-814C-C3C2-FE91-E8A9312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7D4EC0-07E2-D0FB-FC11-62CA45040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350549-D4E1-C608-9BF4-2122C1BCE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574C-4388-EC24-5072-6DE6A9B7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726B-C550-96E2-79E4-9DF7FA89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2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54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5C8-486F-190A-18A6-A201E6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add plot with angular resolution DNN vs. SplineMPE and also duration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454-BECD-CFCE-D6DE-52BCEAC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0A7-AA4F-2E7F-24DF-33AC4C41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1C55-9B72-D020-EBCD-3F999371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7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62-36CA-D01F-1D9A-69488F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z-position mismatch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84E1-9F96-3FBD-7E5F-40342E4A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5F75-F372-09A0-F279-C060597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35B05-2ACE-0425-CDE7-D3C77451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4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F6BD-3779-ADE0-51A7-C49F0C5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w/o coincident events</a:t>
            </a:r>
          </a:p>
        </p:txBody>
      </p:sp>
      <p:pic>
        <p:nvPicPr>
          <p:cNvPr id="7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C2742F83-E03E-1B89-5566-94905B8A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197451"/>
            <a:ext cx="5626100" cy="5626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EEB6-ECAB-38FF-0127-E6C09005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196B-2F7C-7362-3EFC-F1DAE830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82AA0-4114-4B0C-640F-621DCFA8A604}"/>
              </a:ext>
            </a:extLst>
          </p:cNvPr>
          <p:cNvSpPr txBox="1"/>
          <p:nvPr/>
        </p:nvSpPr>
        <p:spPr>
          <a:xfrm>
            <a:off x="700088" y="1671638"/>
            <a:ext cx="4242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primary energies above 1 TeV, </a:t>
            </a:r>
            <a:br>
              <a:rPr lang="en-DE" dirty="0"/>
            </a:br>
            <a:r>
              <a:rPr lang="en-DE" dirty="0"/>
              <a:t>using a time window of 6 µs, the chance</a:t>
            </a:r>
            <a:br>
              <a:rPr lang="en-DE" dirty="0"/>
            </a:br>
            <a:r>
              <a:rPr lang="en-DE" dirty="0"/>
              <a:t>for a coincident event is ≤ 1 % </a:t>
            </a:r>
          </a:p>
        </p:txBody>
      </p:sp>
    </p:spTree>
    <p:extLst>
      <p:ext uri="{BB962C8B-B14F-4D97-AF65-F5344CB8AC3E}">
        <p14:creationId xmlns:p14="http://schemas.microsoft.com/office/powerpoint/2010/main" val="3406640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14304</TotalTime>
  <Words>2343</Words>
  <Application>Microsoft Macintosh PowerPoint</Application>
  <PresentationFormat>Widescreen</PresentationFormat>
  <Paragraphs>468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Measuring the prompt component of the atmospheric muon flux  Pascal Gutjahr </vt:lpstr>
      <vt:lpstr>-- General aspects --</vt:lpstr>
      <vt:lpstr>To-Do list </vt:lpstr>
      <vt:lpstr>nice picture of particle accelerator like black hole etc. 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Analysis goals</vt:lpstr>
      <vt:lpstr>Overview</vt:lpstr>
      <vt:lpstr>New CORSIKA simulation</vt:lpstr>
      <vt:lpstr>CORSIKA 7 tagging and MCEq comparison</vt:lpstr>
      <vt:lpstr>Agreement for different primary models</vt:lpstr>
      <vt:lpstr>DNN reconstructions</vt:lpstr>
      <vt:lpstr>explain machine learning approach – how do CNNs work? </vt:lpstr>
      <vt:lpstr>Input data per DOM</vt:lpstr>
      <vt:lpstr>Reconstructed properties</vt:lpstr>
      <vt:lpstr>Bundle energy at entry – 6 ms cleaned pulses </vt:lpstr>
      <vt:lpstr>Leading muon energy at entry – 6 ms cleaned pulses </vt:lpstr>
      <vt:lpstr>Bundle energy at surface – 6 ms cleaned pulses </vt:lpstr>
      <vt:lpstr>Leading muon energy at surface – 6 ms cleaned pulses </vt:lpstr>
      <vt:lpstr>Angular reconstructions: DNN vs. SplineMPE</vt:lpstr>
      <vt:lpstr>Selection</vt:lpstr>
      <vt:lpstr>level3: muon filter</vt:lpstr>
      <vt:lpstr>level3: 500 TeV bundle cut at surface</vt:lpstr>
      <vt:lpstr>level4: add dnn reconstructions </vt:lpstr>
      <vt:lpstr>level5: quality cuts </vt:lpstr>
      <vt:lpstr>Azimuth</vt:lpstr>
      <vt:lpstr>Cos(zenith)</vt:lpstr>
      <vt:lpstr>Leading muon energy at entry </vt:lpstr>
      <vt:lpstr>Bundle energy at entry </vt:lpstr>
      <vt:lpstr>vertex xyz</vt:lpstr>
      <vt:lpstr>Propagation length total and in detector</vt:lpstr>
      <vt:lpstr>show level5 energy at surface  neutrino cut removed neutrinos</vt:lpstr>
      <vt:lpstr>Forward fit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Unfolding</vt:lpstr>
      <vt:lpstr>Unfolding in a nutshell </vt:lpstr>
      <vt:lpstr>unfold event rate </vt:lpstr>
      <vt:lpstr>show / calculate effective area </vt:lpstr>
      <vt:lpstr>unfolding of muon flux at surface </vt:lpstr>
      <vt:lpstr>unfolding with systematics</vt:lpstr>
      <vt:lpstr>Conclusion &amp; outlook</vt:lpstr>
      <vt:lpstr>Backup</vt:lpstr>
      <vt:lpstr>Leading muon energy fraction</vt:lpstr>
      <vt:lpstr>Leading muon contribution</vt:lpstr>
      <vt:lpstr>The Muon Puzzle</vt:lpstr>
      <vt:lpstr>Possible Solutions</vt:lpstr>
      <vt:lpstr>add plot with angular resolution DNN vs. SplineMPE and also duration plot</vt:lpstr>
      <vt:lpstr>add z-position mismatch plots </vt:lpstr>
      <vt:lpstr>Simulation w/o coincident events</vt:lpstr>
      <vt:lpstr>Bundle energy cut</vt:lpstr>
      <vt:lpstr>Leading muon energy fraction - leadingness</vt:lpstr>
      <vt:lpstr>Zenith – 6 ms cleaned pulses </vt:lpstr>
      <vt:lpstr>Azimuth – 6 ms cleaned pulses </vt:lpstr>
      <vt:lpstr>SplineMPE – DNN and conventional seeds </vt:lpstr>
      <vt:lpstr>SplineMPE – DNN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336</cp:revision>
  <cp:lastPrinted>2024-03-17T23:23:36Z</cp:lastPrinted>
  <dcterms:created xsi:type="dcterms:W3CDTF">2023-09-19T10:10:31Z</dcterms:created>
  <dcterms:modified xsi:type="dcterms:W3CDTF">2024-09-04T17:12:33Z</dcterms:modified>
</cp:coreProperties>
</file>